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Lst>
  <p:notesMasterIdLst>
    <p:notesMasterId r:id="rId10"/>
  </p:notesMasterIdLst>
  <p:handoutMasterIdLst>
    <p:handoutMasterId r:id="rId11"/>
  </p:handoutMasterIdLst>
  <p:sldIdLst>
    <p:sldId id="256" r:id="rId3"/>
    <p:sldId id="300" r:id="rId4"/>
    <p:sldId id="303" r:id="rId5"/>
    <p:sldId id="301" r:id="rId6"/>
    <p:sldId id="305" r:id="rId7"/>
    <p:sldId id="302" r:id="rId8"/>
    <p:sldId id="304" r:id="rId9"/>
  </p:sldIdLst>
  <p:sldSz cx="9144000" cy="6858000" type="screen4x3"/>
  <p:notesSz cx="6797675" cy="987425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4E4"/>
    <a:srgbClr val="808080"/>
    <a:srgbClr val="5F5F5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7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00" cy="493713"/>
          </a:xfrm>
          <a:prstGeom prst="rect">
            <a:avLst/>
          </a:prstGeom>
        </p:spPr>
        <p:txBody>
          <a:bodyPr vert="horz" lIns="91429" tIns="45715" rIns="91429" bIns="45715" rtlCol="0"/>
          <a:lstStyle>
            <a:lvl1pPr algn="l">
              <a:defRPr sz="1200"/>
            </a:lvl1pPr>
          </a:lstStyle>
          <a:p>
            <a:endParaRPr lang="en-AU"/>
          </a:p>
        </p:txBody>
      </p:sp>
      <p:sp>
        <p:nvSpPr>
          <p:cNvPr id="3" name="Date Placeholder 2"/>
          <p:cNvSpPr>
            <a:spLocks noGrp="1"/>
          </p:cNvSpPr>
          <p:nvPr>
            <p:ph type="dt" sz="quarter" idx="1"/>
          </p:nvPr>
        </p:nvSpPr>
        <p:spPr>
          <a:xfrm>
            <a:off x="3849688" y="1"/>
            <a:ext cx="2946400" cy="493713"/>
          </a:xfrm>
          <a:prstGeom prst="rect">
            <a:avLst/>
          </a:prstGeom>
        </p:spPr>
        <p:txBody>
          <a:bodyPr vert="horz" lIns="91429" tIns="45715" rIns="91429" bIns="45715" rtlCol="0"/>
          <a:lstStyle>
            <a:lvl1pPr algn="r">
              <a:defRPr sz="1200"/>
            </a:lvl1pPr>
          </a:lstStyle>
          <a:p>
            <a:fld id="{11A75A5A-17B3-49E8-88D0-1732D8D4D226}" type="datetimeFigureOut">
              <a:rPr lang="en-AU" smtClean="0"/>
              <a:t>16/11/2011</a:t>
            </a:fld>
            <a:endParaRPr lang="en-AU"/>
          </a:p>
        </p:txBody>
      </p:sp>
      <p:sp>
        <p:nvSpPr>
          <p:cNvPr id="4" name="Footer Placeholder 3"/>
          <p:cNvSpPr>
            <a:spLocks noGrp="1"/>
          </p:cNvSpPr>
          <p:nvPr>
            <p:ph type="ftr" sz="quarter" idx="2"/>
          </p:nvPr>
        </p:nvSpPr>
        <p:spPr>
          <a:xfrm>
            <a:off x="1" y="9378951"/>
            <a:ext cx="2946400" cy="493713"/>
          </a:xfrm>
          <a:prstGeom prst="rect">
            <a:avLst/>
          </a:prstGeom>
        </p:spPr>
        <p:txBody>
          <a:bodyPr vert="horz" lIns="91429" tIns="45715" rIns="91429" bIns="45715"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378951"/>
            <a:ext cx="2946400" cy="493713"/>
          </a:xfrm>
          <a:prstGeom prst="rect">
            <a:avLst/>
          </a:prstGeom>
        </p:spPr>
        <p:txBody>
          <a:bodyPr vert="horz" lIns="91429" tIns="45715" rIns="91429" bIns="45715" rtlCol="0" anchor="b"/>
          <a:lstStyle>
            <a:lvl1pPr algn="r">
              <a:defRPr sz="1200"/>
            </a:lvl1pPr>
          </a:lstStyle>
          <a:p>
            <a:fld id="{C68A9774-4F00-4D14-A873-3AF3FCB1CE37}" type="slidenum">
              <a:rPr lang="en-AU" smtClean="0"/>
              <a:t>‹#›</a:t>
            </a:fld>
            <a:endParaRPr lang="en-AU"/>
          </a:p>
        </p:txBody>
      </p:sp>
    </p:spTree>
    <p:extLst>
      <p:ext uri="{BB962C8B-B14F-4D97-AF65-F5344CB8AC3E}">
        <p14:creationId xmlns:p14="http://schemas.microsoft.com/office/powerpoint/2010/main" val="2481102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1" y="1"/>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a:defRPr sz="1200"/>
            </a:lvl1pPr>
          </a:lstStyle>
          <a:p>
            <a:endParaRPr lang="en-US"/>
          </a:p>
        </p:txBody>
      </p:sp>
      <p:sp>
        <p:nvSpPr>
          <p:cNvPr id="31747" name="Rectangle 3"/>
          <p:cNvSpPr>
            <a:spLocks noGrp="1" noChangeArrowheads="1"/>
          </p:cNvSpPr>
          <p:nvPr>
            <p:ph type="dt" idx="1"/>
          </p:nvPr>
        </p:nvSpPr>
        <p:spPr bwMode="auto">
          <a:xfrm>
            <a:off x="3849688" y="1"/>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lvl1pPr algn="r">
              <a:defRPr sz="1200"/>
            </a:lvl1pPr>
          </a:lstStyle>
          <a:p>
            <a:endParaRPr lang="en-US"/>
          </a:p>
        </p:txBody>
      </p:sp>
      <p:sp>
        <p:nvSpPr>
          <p:cNvPr id="31748"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79450" y="4691063"/>
            <a:ext cx="5438775" cy="444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0" name="Rectangle 6"/>
          <p:cNvSpPr>
            <a:spLocks noGrp="1" noChangeArrowheads="1"/>
          </p:cNvSpPr>
          <p:nvPr>
            <p:ph type="ftr" sz="quarter" idx="4"/>
          </p:nvPr>
        </p:nvSpPr>
        <p:spPr bwMode="auto">
          <a:xfrm>
            <a:off x="1" y="9378951"/>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b" anchorCtr="0" compatLnSpc="1">
            <a:prstTxWarp prst="textNoShape">
              <a:avLst/>
            </a:prstTxWarp>
          </a:bodyPr>
          <a:lstStyle>
            <a:lvl1pPr>
              <a:defRPr sz="1200"/>
            </a:lvl1pPr>
          </a:lstStyle>
          <a:p>
            <a:endParaRPr lang="en-US"/>
          </a:p>
        </p:txBody>
      </p:sp>
      <p:sp>
        <p:nvSpPr>
          <p:cNvPr id="31751" name="Rectangle 7"/>
          <p:cNvSpPr>
            <a:spLocks noGrp="1" noChangeArrowheads="1"/>
          </p:cNvSpPr>
          <p:nvPr>
            <p:ph type="sldNum" sz="quarter" idx="5"/>
          </p:nvPr>
        </p:nvSpPr>
        <p:spPr bwMode="auto">
          <a:xfrm>
            <a:off x="3849688" y="9378951"/>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b" anchorCtr="0" compatLnSpc="1">
            <a:prstTxWarp prst="textNoShape">
              <a:avLst/>
            </a:prstTxWarp>
          </a:bodyPr>
          <a:lstStyle>
            <a:lvl1pPr algn="r">
              <a:defRPr sz="1200"/>
            </a:lvl1pPr>
          </a:lstStyle>
          <a:p>
            <a:fld id="{FCA5FDEE-A6FD-4EAD-9FD3-5FEEF459CBDA}" type="slidenum">
              <a:rPr lang="en-US"/>
              <a:pPr/>
              <a:t>‹#›</a:t>
            </a:fld>
            <a:endParaRPr lang="en-US"/>
          </a:p>
        </p:txBody>
      </p:sp>
    </p:spTree>
    <p:extLst>
      <p:ext uri="{BB962C8B-B14F-4D97-AF65-F5344CB8AC3E}">
        <p14:creationId xmlns:p14="http://schemas.microsoft.com/office/powerpoint/2010/main" val="23037078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AER proposals in more detail, but still at a high level, are:</a:t>
            </a:r>
          </a:p>
          <a:p>
            <a:pPr marL="170676" indent="-170676">
              <a:buFontTx/>
              <a:buChar char="-"/>
            </a:pPr>
            <a:r>
              <a:rPr lang="en-AU" dirty="0" smtClean="0"/>
              <a:t>Greater discretion to set </a:t>
            </a:r>
            <a:r>
              <a:rPr lang="en-AU" dirty="0" err="1" smtClean="0"/>
              <a:t>opex</a:t>
            </a:r>
            <a:r>
              <a:rPr lang="en-AU" dirty="0" smtClean="0"/>
              <a:t> and </a:t>
            </a:r>
            <a:r>
              <a:rPr lang="en-AU" dirty="0" err="1" smtClean="0"/>
              <a:t>capex</a:t>
            </a:r>
            <a:r>
              <a:rPr lang="en-AU" dirty="0" smtClean="0"/>
              <a:t> allowances that it believes best meet the requirements of the revenue and pricing principles, rather than only adjusting the businesses proposals by the minimum necessary to bring them into conformity with the principles.</a:t>
            </a:r>
          </a:p>
          <a:p>
            <a:pPr marL="170676" indent="-170676">
              <a:buFontTx/>
              <a:buChar char="-"/>
            </a:pPr>
            <a:r>
              <a:rPr lang="en-AU" dirty="0" smtClean="0"/>
              <a:t>Businesses would only be allowed to roll into the RAB 60% of any </a:t>
            </a:r>
            <a:r>
              <a:rPr lang="en-AU" dirty="0" err="1" smtClean="0"/>
              <a:t>capex</a:t>
            </a:r>
            <a:r>
              <a:rPr lang="en-AU" dirty="0" smtClean="0"/>
              <a:t> spent in addition to the allowance set, while currently all </a:t>
            </a:r>
            <a:r>
              <a:rPr lang="en-AU" dirty="0" err="1" smtClean="0"/>
              <a:t>capex</a:t>
            </a:r>
            <a:r>
              <a:rPr lang="en-AU" dirty="0" smtClean="0"/>
              <a:t> is rolled in.</a:t>
            </a:r>
          </a:p>
          <a:p>
            <a:pPr marL="170676" indent="-170676">
              <a:buFontTx/>
              <a:buChar char="-"/>
            </a:pPr>
            <a:r>
              <a:rPr lang="en-AU" dirty="0" smtClean="0"/>
              <a:t>The AER is proposing that the WACC for gas and electricity distribution is set on a similar basis to the current approach for gas transmission, by way of a single review to set values for the next five years.</a:t>
            </a:r>
          </a:p>
          <a:p>
            <a:pPr marL="170676" indent="-170676">
              <a:buFontTx/>
              <a:buChar char="-"/>
            </a:pPr>
            <a:r>
              <a:rPr lang="en-AU" dirty="0" smtClean="0"/>
              <a:t>Amongst the proposed changes to the process are restricting the ability of businesses to make submissions after their revised regulatory proposal has been submitted.</a:t>
            </a:r>
          </a:p>
          <a:p>
            <a:r>
              <a:rPr lang="en-AU" dirty="0" smtClean="0"/>
              <a:t>The Energy Users Rule Change Committee is made up of Wesfarmers, Westfield, Woolworths, Simplot, Amcor, Australian Paper and Rio Tinto.</a:t>
            </a:r>
          </a:p>
          <a:p>
            <a:r>
              <a:rPr lang="en-AU" dirty="0" smtClean="0"/>
              <a:t>The proposal is for a rolling index to track debt costs for privately owned network companies, and to use the actual debt costs for State owned businesses.</a:t>
            </a:r>
            <a:endParaRPr lang="en-AU" dirty="0"/>
          </a:p>
        </p:txBody>
      </p:sp>
      <p:sp>
        <p:nvSpPr>
          <p:cNvPr id="4" name="Slide Number Placeholder 3"/>
          <p:cNvSpPr>
            <a:spLocks noGrp="1"/>
          </p:cNvSpPr>
          <p:nvPr>
            <p:ph type="sldNum" sz="quarter" idx="10"/>
          </p:nvPr>
        </p:nvSpPr>
        <p:spPr/>
        <p:txBody>
          <a:bodyPr/>
          <a:lstStyle/>
          <a:p>
            <a:fld id="{79116BE9-2039-4F1D-B09F-BCDE4A0B85C2}"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71626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AER proposals in more detail, but still at a high level, are:</a:t>
            </a:r>
          </a:p>
          <a:p>
            <a:pPr marL="170676" indent="-170676">
              <a:buFontTx/>
              <a:buChar char="-"/>
            </a:pPr>
            <a:r>
              <a:rPr lang="en-AU" dirty="0" smtClean="0"/>
              <a:t>Greater discretion to set </a:t>
            </a:r>
            <a:r>
              <a:rPr lang="en-AU" dirty="0" err="1" smtClean="0"/>
              <a:t>opex</a:t>
            </a:r>
            <a:r>
              <a:rPr lang="en-AU" dirty="0" smtClean="0"/>
              <a:t> and </a:t>
            </a:r>
            <a:r>
              <a:rPr lang="en-AU" dirty="0" err="1" smtClean="0"/>
              <a:t>capex</a:t>
            </a:r>
            <a:r>
              <a:rPr lang="en-AU" dirty="0" smtClean="0"/>
              <a:t> allowances that it believes best meet the requirements of the revenue and pricing principles, rather than only adjusting the businesses proposals by the minimum necessary to bring them into conformity with the principles.</a:t>
            </a:r>
          </a:p>
          <a:p>
            <a:pPr marL="170676" indent="-170676">
              <a:buFontTx/>
              <a:buChar char="-"/>
            </a:pPr>
            <a:r>
              <a:rPr lang="en-AU" dirty="0" smtClean="0"/>
              <a:t>Businesses would only be allowed to roll into the RAB 60% of any </a:t>
            </a:r>
            <a:r>
              <a:rPr lang="en-AU" dirty="0" err="1" smtClean="0"/>
              <a:t>capex</a:t>
            </a:r>
            <a:r>
              <a:rPr lang="en-AU" dirty="0" smtClean="0"/>
              <a:t> spent in addition to the allowance set, while currently all </a:t>
            </a:r>
            <a:r>
              <a:rPr lang="en-AU" dirty="0" err="1" smtClean="0"/>
              <a:t>capex</a:t>
            </a:r>
            <a:r>
              <a:rPr lang="en-AU" dirty="0" smtClean="0"/>
              <a:t> is rolled in.</a:t>
            </a:r>
          </a:p>
          <a:p>
            <a:pPr marL="170676" indent="-170676">
              <a:buFontTx/>
              <a:buChar char="-"/>
            </a:pPr>
            <a:r>
              <a:rPr lang="en-AU" dirty="0" smtClean="0"/>
              <a:t>The AER is proposing that the WACC for gas and electricity distribution is set on a similar basis to the current approach for gas transmission, by way of a single review to set values for the next five years.</a:t>
            </a:r>
          </a:p>
          <a:p>
            <a:pPr marL="170676" indent="-170676">
              <a:buFontTx/>
              <a:buChar char="-"/>
            </a:pPr>
            <a:r>
              <a:rPr lang="en-AU" dirty="0" smtClean="0"/>
              <a:t>Amongst the proposed changes to the process are restricting the ability of businesses to make submissions after their revised regulatory proposal has been submitted.</a:t>
            </a:r>
          </a:p>
          <a:p>
            <a:r>
              <a:rPr lang="en-AU" dirty="0" smtClean="0"/>
              <a:t>The Energy Users Rule Change Committee is made up of Wesfarmers, Westfield, Woolworths, Simplot, Amcor, Australian Paper and Rio Tinto.</a:t>
            </a:r>
          </a:p>
          <a:p>
            <a:r>
              <a:rPr lang="en-AU" dirty="0" smtClean="0"/>
              <a:t>The proposal is for a rolling index to track debt costs for privately owned network companies, and to use the actual debt costs for State owned businesses.</a:t>
            </a:r>
            <a:endParaRPr lang="en-AU" dirty="0"/>
          </a:p>
        </p:txBody>
      </p:sp>
      <p:sp>
        <p:nvSpPr>
          <p:cNvPr id="4" name="Slide Number Placeholder 3"/>
          <p:cNvSpPr>
            <a:spLocks noGrp="1"/>
          </p:cNvSpPr>
          <p:nvPr>
            <p:ph type="sldNum" sz="quarter" idx="10"/>
          </p:nvPr>
        </p:nvSpPr>
        <p:spPr/>
        <p:txBody>
          <a:bodyPr/>
          <a:lstStyle/>
          <a:p>
            <a:fld id="{79116BE9-2039-4F1D-B09F-BCDE4A0B85C2}"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71626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Directions Paper is an additional non-statutory consultation, to allow stakeholders to understand our emerging thinking and provide additional comments.</a:t>
            </a:r>
          </a:p>
          <a:p>
            <a:r>
              <a:rPr lang="en-AU" dirty="0" smtClean="0"/>
              <a:t>The first public forum is in Brisbane on 23 November, with registration through our website.</a:t>
            </a:r>
          </a:p>
          <a:p>
            <a:r>
              <a:rPr lang="en-AU" dirty="0" smtClean="0"/>
              <a:t>We are also holding workshops for residential consumer representatives and will make ourselves available to meet with other stakeholders.</a:t>
            </a:r>
            <a:endParaRPr lang="en-AU" dirty="0"/>
          </a:p>
        </p:txBody>
      </p:sp>
      <p:sp>
        <p:nvSpPr>
          <p:cNvPr id="4" name="Slide Number Placeholder 3"/>
          <p:cNvSpPr>
            <a:spLocks noGrp="1"/>
          </p:cNvSpPr>
          <p:nvPr>
            <p:ph type="sldNum" sz="quarter" idx="10"/>
          </p:nvPr>
        </p:nvSpPr>
        <p:spPr/>
        <p:txBody>
          <a:bodyPr/>
          <a:lstStyle/>
          <a:p>
            <a:fld id="{79116BE9-2039-4F1D-B09F-BCDE4A0B85C2}"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664317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9116BE9-2039-4F1D-B09F-BCDE4A0B85C2}"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119074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9116BE9-2039-4F1D-B09F-BCDE4A0B85C2}"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11907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r>
              <a:rPr lang="en-US"/>
              <a:t>AEMC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8068B778-9377-4230-8DE9-78D5B9BFD412}" type="slidenum">
              <a:rPr lang="en-US"/>
              <a:pPr/>
              <a:t>‹#›</a:t>
            </a:fld>
            <a:endParaRPr lang="en-US"/>
          </a:p>
        </p:txBody>
      </p:sp>
    </p:spTree>
    <p:extLst>
      <p:ext uri="{BB962C8B-B14F-4D97-AF65-F5344CB8AC3E}">
        <p14:creationId xmlns:p14="http://schemas.microsoft.com/office/powerpoint/2010/main" val="3091877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a:t>AEMC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61D2A32D-1273-49C7-AB18-70E879066B2D}" type="slidenum">
              <a:rPr lang="en-US"/>
              <a:pPr/>
              <a:t>‹#›</a:t>
            </a:fld>
            <a:endParaRPr lang="en-US"/>
          </a:p>
        </p:txBody>
      </p:sp>
    </p:spTree>
    <p:extLst>
      <p:ext uri="{BB962C8B-B14F-4D97-AF65-F5344CB8AC3E}">
        <p14:creationId xmlns:p14="http://schemas.microsoft.com/office/powerpoint/2010/main" val="428843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9400"/>
            <a:ext cx="2058988" cy="617061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9400"/>
            <a:ext cx="6029325" cy="6170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a:t>AEMC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1423FA0B-D6A2-4EE6-82C3-BC68F91C9528}" type="slidenum">
              <a:rPr lang="en-US"/>
              <a:pPr/>
              <a:t>‹#›</a:t>
            </a:fld>
            <a:endParaRPr lang="en-US"/>
          </a:p>
        </p:txBody>
      </p:sp>
    </p:spTree>
    <p:extLst>
      <p:ext uri="{BB962C8B-B14F-4D97-AF65-F5344CB8AC3E}">
        <p14:creationId xmlns:p14="http://schemas.microsoft.com/office/powerpoint/2010/main" val="972630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r>
              <a:rPr lang="en-US" dirty="0">
                <a:solidFill>
                  <a:srgbClr val="000000"/>
                </a:solidFill>
              </a:rPr>
              <a:t>AEMC</a:t>
            </a: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r>
              <a:rPr lang="en-US" dirty="0">
                <a:solidFill>
                  <a:srgbClr val="000000"/>
                </a:solidFill>
              </a:rPr>
              <a:t>PAGE </a:t>
            </a:r>
            <a:fld id="{3A29A4D1-A115-4B25-88FD-FA71FD97139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53235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a:solidFill>
                  <a:srgbClr val="000000"/>
                </a:solidFill>
              </a:rPr>
              <a:t>AEMC</a:t>
            </a: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r>
              <a:rPr lang="en-US" dirty="0">
                <a:solidFill>
                  <a:srgbClr val="000000"/>
                </a:solidFill>
              </a:rPr>
              <a:t>PAGE </a:t>
            </a:r>
            <a:fld id="{BAFD6154-E250-430D-A90E-8D55B7D43D1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46425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a:solidFill>
                  <a:srgbClr val="000000"/>
                </a:solidFill>
              </a:rPr>
              <a:t>AEMC</a:t>
            </a: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r>
              <a:rPr lang="en-US" dirty="0">
                <a:solidFill>
                  <a:srgbClr val="000000"/>
                </a:solidFill>
              </a:rPr>
              <a:t>PAGE </a:t>
            </a:r>
            <a:fld id="{5F9A6139-1EE9-455E-9502-E6CF3BDAB7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79975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9240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240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dirty="0">
                <a:solidFill>
                  <a:srgbClr val="000000"/>
                </a:solidFill>
              </a:rPr>
              <a:t>AEMC</a:t>
            </a: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r>
              <a:rPr lang="en-US" dirty="0">
                <a:solidFill>
                  <a:srgbClr val="000000"/>
                </a:solidFill>
              </a:rPr>
              <a:t>PAGE </a:t>
            </a:r>
            <a:fld id="{3E81E83E-5183-40E7-B76F-C6C529D7D54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59771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dirty="0">
                <a:solidFill>
                  <a:srgbClr val="000000"/>
                </a:solidFill>
              </a:rPr>
              <a:t>AEMC</a:t>
            </a:r>
          </a:p>
        </p:txBody>
      </p:sp>
      <p:sp>
        <p:nvSpPr>
          <p:cNvPr id="8" name="Footer Placeholder 7"/>
          <p:cNvSpPr>
            <a:spLocks noGrp="1"/>
          </p:cNvSpPr>
          <p:nvPr>
            <p:ph type="ftr" sz="quarter" idx="11"/>
          </p:nvPr>
        </p:nvSpPr>
        <p:spPr/>
        <p:txBody>
          <a:bodyPr/>
          <a:lstStyle>
            <a:lvl1pPr>
              <a:defRPr/>
            </a:lvl1pPr>
          </a:lstStyle>
          <a:p>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r>
              <a:rPr lang="en-US" dirty="0">
                <a:solidFill>
                  <a:srgbClr val="000000"/>
                </a:solidFill>
              </a:rPr>
              <a:t>PAGE </a:t>
            </a:r>
            <a:fld id="{2FF982C4-F28F-4FE9-B2C8-0CFB15B7AE2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11594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dirty="0">
                <a:solidFill>
                  <a:srgbClr val="000000"/>
                </a:solidFill>
              </a:rPr>
              <a:t>AEMC</a:t>
            </a:r>
          </a:p>
        </p:txBody>
      </p:sp>
      <p:sp>
        <p:nvSpPr>
          <p:cNvPr id="4" name="Footer Placeholder 3"/>
          <p:cNvSpPr>
            <a:spLocks noGrp="1"/>
          </p:cNvSpPr>
          <p:nvPr>
            <p:ph type="ftr" sz="quarter" idx="11"/>
          </p:nvPr>
        </p:nvSpPr>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r>
              <a:rPr lang="en-US" dirty="0">
                <a:solidFill>
                  <a:srgbClr val="000000"/>
                </a:solidFill>
              </a:rPr>
              <a:t>PAGE </a:t>
            </a:r>
            <a:fld id="{5A59A0B1-9205-41EB-BB48-7D8B549BA76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17578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solidFill>
                  <a:srgbClr val="000000"/>
                </a:solidFill>
              </a:rPr>
              <a:t>AEMC</a:t>
            </a:r>
          </a:p>
        </p:txBody>
      </p:sp>
      <p:sp>
        <p:nvSpPr>
          <p:cNvPr id="3" name="Footer Placeholder 2"/>
          <p:cNvSpPr>
            <a:spLocks noGrp="1"/>
          </p:cNvSpPr>
          <p:nvPr>
            <p:ph type="ftr" sz="quarter" idx="11"/>
          </p:nvPr>
        </p:nvSpPr>
        <p:spPr/>
        <p:txBody>
          <a:bodyPr/>
          <a:lstStyle>
            <a:lvl1pPr>
              <a:defRPr/>
            </a:lvl1p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r>
              <a:rPr lang="en-US" dirty="0">
                <a:solidFill>
                  <a:srgbClr val="000000"/>
                </a:solidFill>
              </a:rPr>
              <a:t>PAGE </a:t>
            </a:r>
            <a:fld id="{D215B56A-06EE-4127-90FB-544F35CD2EA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75505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solidFill>
                  <a:srgbClr val="000000"/>
                </a:solidFill>
              </a:rPr>
              <a:t>AEMC</a:t>
            </a: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r>
              <a:rPr lang="en-US" dirty="0">
                <a:solidFill>
                  <a:srgbClr val="000000"/>
                </a:solidFill>
              </a:rPr>
              <a:t>PAGE </a:t>
            </a:r>
            <a:fld id="{2D60BB59-09BD-4F71-82B6-EFE8A39DCB8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8930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a:t>AEMC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46176D2F-6244-4EF9-8202-05B92210B98C}" type="slidenum">
              <a:rPr lang="en-US"/>
              <a:pPr/>
              <a:t>‹#›</a:t>
            </a:fld>
            <a:endParaRPr lang="en-US"/>
          </a:p>
        </p:txBody>
      </p:sp>
    </p:spTree>
    <p:extLst>
      <p:ext uri="{BB962C8B-B14F-4D97-AF65-F5344CB8AC3E}">
        <p14:creationId xmlns:p14="http://schemas.microsoft.com/office/powerpoint/2010/main" val="40495263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solidFill>
                  <a:srgbClr val="000000"/>
                </a:solidFill>
              </a:rPr>
              <a:t>AEMC</a:t>
            </a: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r>
              <a:rPr lang="en-US" dirty="0">
                <a:solidFill>
                  <a:srgbClr val="000000"/>
                </a:solidFill>
              </a:rPr>
              <a:t>PAGE </a:t>
            </a:r>
            <a:fld id="{45592BE9-4F8A-46A6-AA26-9AA37919188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48474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a:solidFill>
                  <a:srgbClr val="000000"/>
                </a:solidFill>
              </a:rPr>
              <a:t>AEMC</a:t>
            </a: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r>
              <a:rPr lang="en-US" dirty="0">
                <a:solidFill>
                  <a:srgbClr val="000000"/>
                </a:solidFill>
              </a:rPr>
              <a:t>PAGE </a:t>
            </a:r>
            <a:fld id="{CEA4D4F4-EBD9-41F1-8C5C-4B613E35A45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61394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9400"/>
            <a:ext cx="2058988" cy="617061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9400"/>
            <a:ext cx="6029325" cy="6170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a:solidFill>
                  <a:srgbClr val="000000"/>
                </a:solidFill>
              </a:rPr>
              <a:t>AEMC</a:t>
            </a: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r>
              <a:rPr lang="en-US" dirty="0">
                <a:solidFill>
                  <a:srgbClr val="000000"/>
                </a:solidFill>
              </a:rPr>
              <a:t>PAGE </a:t>
            </a:r>
            <a:fld id="{6CDC712C-A4EA-458C-84E3-AF443DF3757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2075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AEMC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3BBC451C-645B-4B3E-9DCB-D6BCE3294182}" type="slidenum">
              <a:rPr lang="en-US"/>
              <a:pPr/>
              <a:t>‹#›</a:t>
            </a:fld>
            <a:endParaRPr lang="en-US"/>
          </a:p>
        </p:txBody>
      </p:sp>
    </p:spTree>
    <p:extLst>
      <p:ext uri="{BB962C8B-B14F-4D97-AF65-F5344CB8AC3E}">
        <p14:creationId xmlns:p14="http://schemas.microsoft.com/office/powerpoint/2010/main" val="88858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9240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240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a:t>AEMC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E641E9ED-51BA-410B-93D9-430BE15041A1}" type="slidenum">
              <a:rPr lang="en-US"/>
              <a:pPr/>
              <a:t>‹#›</a:t>
            </a:fld>
            <a:endParaRPr lang="en-US"/>
          </a:p>
        </p:txBody>
      </p:sp>
    </p:spTree>
    <p:extLst>
      <p:ext uri="{BB962C8B-B14F-4D97-AF65-F5344CB8AC3E}">
        <p14:creationId xmlns:p14="http://schemas.microsoft.com/office/powerpoint/2010/main" val="3070011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a:t>AEMC</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PAGE </a:t>
            </a:r>
            <a:fld id="{5C2DA2CD-3C1B-44BA-88F2-B44861E082E3}" type="slidenum">
              <a:rPr lang="en-US"/>
              <a:pPr/>
              <a:t>‹#›</a:t>
            </a:fld>
            <a:endParaRPr lang="en-US"/>
          </a:p>
        </p:txBody>
      </p:sp>
    </p:spTree>
    <p:extLst>
      <p:ext uri="{BB962C8B-B14F-4D97-AF65-F5344CB8AC3E}">
        <p14:creationId xmlns:p14="http://schemas.microsoft.com/office/powerpoint/2010/main" val="407407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a:t>AEMC</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PAGE </a:t>
            </a:r>
            <a:fld id="{782DB032-816E-4BB8-93C3-28A4786C2ED6}" type="slidenum">
              <a:rPr lang="en-US"/>
              <a:pPr/>
              <a:t>‹#›</a:t>
            </a:fld>
            <a:endParaRPr lang="en-US"/>
          </a:p>
        </p:txBody>
      </p:sp>
    </p:spTree>
    <p:extLst>
      <p:ext uri="{BB962C8B-B14F-4D97-AF65-F5344CB8AC3E}">
        <p14:creationId xmlns:p14="http://schemas.microsoft.com/office/powerpoint/2010/main" val="325612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AEMC</a:t>
            </a:r>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PAGE </a:t>
            </a:r>
            <a:fld id="{FD147A8F-FC9F-4069-8C49-5E91788938CB}" type="slidenum">
              <a:rPr lang="en-US"/>
              <a:pPr/>
              <a:t>‹#›</a:t>
            </a:fld>
            <a:endParaRPr lang="en-US"/>
          </a:p>
        </p:txBody>
      </p:sp>
    </p:spTree>
    <p:extLst>
      <p:ext uri="{BB962C8B-B14F-4D97-AF65-F5344CB8AC3E}">
        <p14:creationId xmlns:p14="http://schemas.microsoft.com/office/powerpoint/2010/main" val="332293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AEMC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B7CDBA70-660B-4F5E-A34B-53D54737BD08}" type="slidenum">
              <a:rPr lang="en-US"/>
              <a:pPr/>
              <a:t>‹#›</a:t>
            </a:fld>
            <a:endParaRPr lang="en-US"/>
          </a:p>
        </p:txBody>
      </p:sp>
    </p:spTree>
    <p:extLst>
      <p:ext uri="{BB962C8B-B14F-4D97-AF65-F5344CB8AC3E}">
        <p14:creationId xmlns:p14="http://schemas.microsoft.com/office/powerpoint/2010/main" val="101500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AEMC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358B3FBE-8F5F-4C45-A4D0-D3F1A6ACBF84}" type="slidenum">
              <a:rPr lang="en-US"/>
              <a:pPr/>
              <a:t>‹#›</a:t>
            </a:fld>
            <a:endParaRPr lang="en-US"/>
          </a:p>
        </p:txBody>
      </p:sp>
    </p:spTree>
    <p:extLst>
      <p:ext uri="{BB962C8B-B14F-4D97-AF65-F5344CB8AC3E}">
        <p14:creationId xmlns:p14="http://schemas.microsoft.com/office/powerpoint/2010/main" val="118769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279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9240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8" name="Rectangle 4"/>
          <p:cNvSpPr>
            <a:spLocks noGrp="1" noChangeArrowheads="1"/>
          </p:cNvSpPr>
          <p:nvPr>
            <p:ph type="dt" sz="half" idx="2"/>
          </p:nvPr>
        </p:nvSpPr>
        <p:spPr bwMode="auto">
          <a:xfrm>
            <a:off x="457200" y="6464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r>
              <a:rPr lang="en-US"/>
              <a:t>AEMC</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vl1pPr>
          </a:lstStyle>
          <a:p>
            <a:endParaRPr lang="en-US"/>
          </a:p>
        </p:txBody>
      </p:sp>
      <p:sp>
        <p:nvSpPr>
          <p:cNvPr id="1030" name="Rectangle 6"/>
          <p:cNvSpPr>
            <a:spLocks noGrp="1" noChangeArrowheads="1"/>
          </p:cNvSpPr>
          <p:nvPr>
            <p:ph type="sldNum" sz="quarter" idx="4"/>
          </p:nvPr>
        </p:nvSpPr>
        <p:spPr bwMode="auto">
          <a:xfrm>
            <a:off x="6553200" y="6464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r>
              <a:rPr lang="en-US"/>
              <a:t>PAGE </a:t>
            </a:r>
            <a:fld id="{CF009E97-596C-4B3B-95F3-5F3985D0923C}" type="slidenum">
              <a:rPr lang="en-US"/>
              <a:pPr/>
              <a:t>‹#›</a:t>
            </a:fld>
            <a:endParaRPr lang="en-US"/>
          </a:p>
        </p:txBody>
      </p:sp>
      <p:sp>
        <p:nvSpPr>
          <p:cNvPr id="1031" name="Line 7"/>
          <p:cNvSpPr>
            <a:spLocks noChangeShapeType="1"/>
          </p:cNvSpPr>
          <p:nvPr userDrawn="1"/>
        </p:nvSpPr>
        <p:spPr bwMode="auto">
          <a:xfrm>
            <a:off x="0" y="1484313"/>
            <a:ext cx="9144000" cy="0"/>
          </a:xfrm>
          <a:prstGeom prst="line">
            <a:avLst/>
          </a:prstGeom>
          <a:noFill/>
          <a:ln w="95250">
            <a:solidFill>
              <a:srgbClr val="00A4E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fontAlgn="base">
        <a:spcBef>
          <a:spcPct val="0"/>
        </a:spcBef>
        <a:spcAft>
          <a:spcPct val="0"/>
        </a:spcAft>
        <a:defRPr sz="2800">
          <a:solidFill>
            <a:schemeClr val="bg2"/>
          </a:solidFill>
          <a:latin typeface="+mj-lt"/>
          <a:ea typeface="+mj-ea"/>
          <a:cs typeface="+mj-cs"/>
        </a:defRPr>
      </a:lvl1pPr>
      <a:lvl2pPr algn="l" rtl="0" fontAlgn="base">
        <a:spcBef>
          <a:spcPct val="0"/>
        </a:spcBef>
        <a:spcAft>
          <a:spcPct val="0"/>
        </a:spcAft>
        <a:defRPr sz="2800">
          <a:solidFill>
            <a:schemeClr val="bg2"/>
          </a:solidFill>
          <a:latin typeface="Arial" charset="0"/>
        </a:defRPr>
      </a:lvl2pPr>
      <a:lvl3pPr algn="l" rtl="0" fontAlgn="base">
        <a:spcBef>
          <a:spcPct val="0"/>
        </a:spcBef>
        <a:spcAft>
          <a:spcPct val="0"/>
        </a:spcAft>
        <a:defRPr sz="2800">
          <a:solidFill>
            <a:schemeClr val="bg2"/>
          </a:solidFill>
          <a:latin typeface="Arial" charset="0"/>
        </a:defRPr>
      </a:lvl3pPr>
      <a:lvl4pPr algn="l" rtl="0" fontAlgn="base">
        <a:spcBef>
          <a:spcPct val="0"/>
        </a:spcBef>
        <a:spcAft>
          <a:spcPct val="0"/>
        </a:spcAft>
        <a:defRPr sz="2800">
          <a:solidFill>
            <a:schemeClr val="bg2"/>
          </a:solidFill>
          <a:latin typeface="Arial" charset="0"/>
        </a:defRPr>
      </a:lvl4pPr>
      <a:lvl5pPr algn="l" rtl="0" fontAlgn="base">
        <a:spcBef>
          <a:spcPct val="0"/>
        </a:spcBef>
        <a:spcAft>
          <a:spcPct val="0"/>
        </a:spcAft>
        <a:defRPr sz="2800">
          <a:solidFill>
            <a:schemeClr val="bg2"/>
          </a:solidFill>
          <a:latin typeface="Arial" charset="0"/>
        </a:defRPr>
      </a:lvl5pPr>
      <a:lvl6pPr marL="457200" algn="l" rtl="0" fontAlgn="base">
        <a:spcBef>
          <a:spcPct val="0"/>
        </a:spcBef>
        <a:spcAft>
          <a:spcPct val="0"/>
        </a:spcAft>
        <a:defRPr sz="2800">
          <a:solidFill>
            <a:schemeClr val="bg2"/>
          </a:solidFill>
          <a:latin typeface="Arial" charset="0"/>
        </a:defRPr>
      </a:lvl6pPr>
      <a:lvl7pPr marL="914400" algn="l" rtl="0" fontAlgn="base">
        <a:spcBef>
          <a:spcPct val="0"/>
        </a:spcBef>
        <a:spcAft>
          <a:spcPct val="0"/>
        </a:spcAft>
        <a:defRPr sz="2800">
          <a:solidFill>
            <a:schemeClr val="bg2"/>
          </a:solidFill>
          <a:latin typeface="Arial" charset="0"/>
        </a:defRPr>
      </a:lvl7pPr>
      <a:lvl8pPr marL="1371600" algn="l" rtl="0" fontAlgn="base">
        <a:spcBef>
          <a:spcPct val="0"/>
        </a:spcBef>
        <a:spcAft>
          <a:spcPct val="0"/>
        </a:spcAft>
        <a:defRPr sz="2800">
          <a:solidFill>
            <a:schemeClr val="bg2"/>
          </a:solidFill>
          <a:latin typeface="Arial" charset="0"/>
        </a:defRPr>
      </a:lvl8pPr>
      <a:lvl9pPr marL="1828800" algn="l" rtl="0" fontAlgn="base">
        <a:spcBef>
          <a:spcPct val="0"/>
        </a:spcBef>
        <a:spcAft>
          <a:spcPct val="0"/>
        </a:spcAft>
        <a:defRPr sz="2800">
          <a:solidFill>
            <a:schemeClr val="bg2"/>
          </a:solidFill>
          <a:latin typeface="Arial" charset="0"/>
        </a:defRPr>
      </a:lvl9pPr>
    </p:titleStyle>
    <p:bodyStyle>
      <a:lvl1pPr marL="342900" indent="-342900" algn="l" rtl="0" fontAlgn="base">
        <a:spcBef>
          <a:spcPct val="40000"/>
        </a:spcBef>
        <a:spcAft>
          <a:spcPct val="4000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title"/>
          </p:nvPr>
        </p:nvSpPr>
        <p:spPr bwMode="auto">
          <a:xfrm>
            <a:off x="468313" y="279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457200" y="19240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3" name="Rectangle 9"/>
          <p:cNvSpPr>
            <a:spLocks noGrp="1" noChangeArrowheads="1"/>
          </p:cNvSpPr>
          <p:nvPr>
            <p:ph type="dt" sz="half" idx="2"/>
          </p:nvPr>
        </p:nvSpPr>
        <p:spPr bwMode="auto">
          <a:xfrm>
            <a:off x="457200" y="6464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r>
              <a:rPr lang="en-US" dirty="0">
                <a:solidFill>
                  <a:srgbClr val="000000"/>
                </a:solidFill>
              </a:rPr>
              <a:t>AEMC</a:t>
            </a:r>
          </a:p>
        </p:txBody>
      </p:sp>
      <p:sp>
        <p:nvSpPr>
          <p:cNvPr id="1034" name="Rectangle 10"/>
          <p:cNvSpPr>
            <a:spLocks noGrp="1" noChangeArrowheads="1"/>
          </p:cNvSpPr>
          <p:nvPr>
            <p:ph type="ftr" sz="quarter" idx="3"/>
          </p:nvPr>
        </p:nvSpPr>
        <p:spPr bwMode="auto">
          <a:xfrm>
            <a:off x="3124200" y="64643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vl1pPr>
          </a:lstStyle>
          <a:p>
            <a:endParaRPr lang="en-US" dirty="0">
              <a:solidFill>
                <a:srgbClr val="000000"/>
              </a:solidFill>
            </a:endParaRPr>
          </a:p>
        </p:txBody>
      </p:sp>
      <p:sp>
        <p:nvSpPr>
          <p:cNvPr id="1035" name="Rectangle 11"/>
          <p:cNvSpPr>
            <a:spLocks noGrp="1" noChangeArrowheads="1"/>
          </p:cNvSpPr>
          <p:nvPr>
            <p:ph type="sldNum" sz="quarter" idx="4"/>
          </p:nvPr>
        </p:nvSpPr>
        <p:spPr bwMode="auto">
          <a:xfrm>
            <a:off x="6553200" y="6464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r>
              <a:rPr lang="en-US" dirty="0">
                <a:solidFill>
                  <a:srgbClr val="000000"/>
                </a:solidFill>
              </a:rPr>
              <a:t>PAGE </a:t>
            </a:r>
            <a:fld id="{730D3315-5210-4606-8AE6-BCDCDDE51770}" type="slidenum">
              <a:rPr lang="en-US">
                <a:solidFill>
                  <a:srgbClr val="000000"/>
                </a:solidFill>
              </a:rPr>
              <a:pPr/>
              <a:t>‹#›</a:t>
            </a:fld>
            <a:endParaRPr lang="en-US" dirty="0">
              <a:solidFill>
                <a:srgbClr val="000000"/>
              </a:solidFill>
            </a:endParaRPr>
          </a:p>
        </p:txBody>
      </p:sp>
      <p:sp>
        <p:nvSpPr>
          <p:cNvPr id="1036" name="Line 12"/>
          <p:cNvSpPr>
            <a:spLocks noChangeShapeType="1"/>
          </p:cNvSpPr>
          <p:nvPr userDrawn="1"/>
        </p:nvSpPr>
        <p:spPr bwMode="auto">
          <a:xfrm>
            <a:off x="0" y="1484313"/>
            <a:ext cx="9144000" cy="0"/>
          </a:xfrm>
          <a:prstGeom prst="line">
            <a:avLst/>
          </a:prstGeom>
          <a:noFill/>
          <a:ln w="95250">
            <a:solidFill>
              <a:srgbClr val="00A4E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dirty="0">
              <a:solidFill>
                <a:srgbClr val="000000"/>
              </a:solidFill>
            </a:endParaRPr>
          </a:p>
        </p:txBody>
      </p:sp>
    </p:spTree>
    <p:extLst>
      <p:ext uri="{BB962C8B-B14F-4D97-AF65-F5344CB8AC3E}">
        <p14:creationId xmlns:p14="http://schemas.microsoft.com/office/powerpoint/2010/main" val="54744561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l" rtl="0" fontAlgn="base">
        <a:spcBef>
          <a:spcPct val="0"/>
        </a:spcBef>
        <a:spcAft>
          <a:spcPct val="0"/>
        </a:spcAft>
        <a:defRPr sz="2800">
          <a:solidFill>
            <a:schemeClr val="bg2"/>
          </a:solidFill>
          <a:latin typeface="+mj-lt"/>
          <a:ea typeface="+mj-ea"/>
          <a:cs typeface="+mj-cs"/>
        </a:defRPr>
      </a:lvl1pPr>
      <a:lvl2pPr algn="l" rtl="0" fontAlgn="base">
        <a:spcBef>
          <a:spcPct val="0"/>
        </a:spcBef>
        <a:spcAft>
          <a:spcPct val="0"/>
        </a:spcAft>
        <a:defRPr sz="2800">
          <a:solidFill>
            <a:schemeClr val="bg2"/>
          </a:solidFill>
          <a:latin typeface="Arial" charset="0"/>
        </a:defRPr>
      </a:lvl2pPr>
      <a:lvl3pPr algn="l" rtl="0" fontAlgn="base">
        <a:spcBef>
          <a:spcPct val="0"/>
        </a:spcBef>
        <a:spcAft>
          <a:spcPct val="0"/>
        </a:spcAft>
        <a:defRPr sz="2800">
          <a:solidFill>
            <a:schemeClr val="bg2"/>
          </a:solidFill>
          <a:latin typeface="Arial" charset="0"/>
        </a:defRPr>
      </a:lvl3pPr>
      <a:lvl4pPr algn="l" rtl="0" fontAlgn="base">
        <a:spcBef>
          <a:spcPct val="0"/>
        </a:spcBef>
        <a:spcAft>
          <a:spcPct val="0"/>
        </a:spcAft>
        <a:defRPr sz="2800">
          <a:solidFill>
            <a:schemeClr val="bg2"/>
          </a:solidFill>
          <a:latin typeface="Arial" charset="0"/>
        </a:defRPr>
      </a:lvl4pPr>
      <a:lvl5pPr algn="l" rtl="0" fontAlgn="base">
        <a:spcBef>
          <a:spcPct val="0"/>
        </a:spcBef>
        <a:spcAft>
          <a:spcPct val="0"/>
        </a:spcAft>
        <a:defRPr sz="2800">
          <a:solidFill>
            <a:schemeClr val="bg2"/>
          </a:solidFill>
          <a:latin typeface="Arial" charset="0"/>
        </a:defRPr>
      </a:lvl5pPr>
      <a:lvl6pPr marL="457200" algn="l" rtl="0" fontAlgn="base">
        <a:spcBef>
          <a:spcPct val="0"/>
        </a:spcBef>
        <a:spcAft>
          <a:spcPct val="0"/>
        </a:spcAft>
        <a:defRPr sz="2800">
          <a:solidFill>
            <a:schemeClr val="bg2"/>
          </a:solidFill>
          <a:latin typeface="Arial" charset="0"/>
        </a:defRPr>
      </a:lvl6pPr>
      <a:lvl7pPr marL="914400" algn="l" rtl="0" fontAlgn="base">
        <a:spcBef>
          <a:spcPct val="0"/>
        </a:spcBef>
        <a:spcAft>
          <a:spcPct val="0"/>
        </a:spcAft>
        <a:defRPr sz="2800">
          <a:solidFill>
            <a:schemeClr val="bg2"/>
          </a:solidFill>
          <a:latin typeface="Arial" charset="0"/>
        </a:defRPr>
      </a:lvl7pPr>
      <a:lvl8pPr marL="1371600" algn="l" rtl="0" fontAlgn="base">
        <a:spcBef>
          <a:spcPct val="0"/>
        </a:spcBef>
        <a:spcAft>
          <a:spcPct val="0"/>
        </a:spcAft>
        <a:defRPr sz="2800">
          <a:solidFill>
            <a:schemeClr val="bg2"/>
          </a:solidFill>
          <a:latin typeface="Arial" charset="0"/>
        </a:defRPr>
      </a:lvl8pPr>
      <a:lvl9pPr marL="1828800" algn="l" rtl="0" fontAlgn="base">
        <a:spcBef>
          <a:spcPct val="0"/>
        </a:spcBef>
        <a:spcAft>
          <a:spcPct val="0"/>
        </a:spcAft>
        <a:defRPr sz="2800">
          <a:solidFill>
            <a:schemeClr val="bg2"/>
          </a:solidFill>
          <a:latin typeface="Arial" charset="0"/>
        </a:defRPr>
      </a:lvl9pPr>
    </p:titleStyle>
    <p:bodyStyle>
      <a:lvl1pPr marL="342900" indent="-342900" algn="l" rtl="0" fontAlgn="base">
        <a:spcBef>
          <a:spcPct val="40000"/>
        </a:spcBef>
        <a:spcAft>
          <a:spcPct val="4000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defRPr sz="2400">
          <a:solidFill>
            <a:schemeClr val="tx1"/>
          </a:solidFill>
          <a:latin typeface="+mn-lt"/>
        </a:defRPr>
      </a:lvl3pPr>
      <a:lvl4pPr marL="1600200" indent="-228600" algn="l" rtl="0" fontAlgn="base">
        <a:spcBef>
          <a:spcPct val="20000"/>
        </a:spcBef>
        <a:spcAft>
          <a:spcPct val="0"/>
        </a:spcAft>
        <a:defRPr sz="2000">
          <a:solidFill>
            <a:schemeClr val="tx1"/>
          </a:solidFill>
          <a:latin typeface="+mn-lt"/>
        </a:defRPr>
      </a:lvl4pPr>
      <a:lvl5pPr marL="2057400" indent="-228600" algn="l" rtl="0" fontAlgn="base">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AEMC</a:t>
            </a:r>
          </a:p>
        </p:txBody>
      </p:sp>
      <p:sp>
        <p:nvSpPr>
          <p:cNvPr id="12" name="Slide Number Placeholder 5"/>
          <p:cNvSpPr>
            <a:spLocks noGrp="1"/>
          </p:cNvSpPr>
          <p:nvPr>
            <p:ph type="sldNum" sz="quarter" idx="12"/>
          </p:nvPr>
        </p:nvSpPr>
        <p:spPr/>
        <p:txBody>
          <a:bodyPr/>
          <a:lstStyle/>
          <a:p>
            <a:r>
              <a:rPr lang="en-US"/>
              <a:t>PAGE </a:t>
            </a:r>
            <a:fld id="{9861F234-9D10-428B-8DC2-A06FE99FE262}" type="slidenum">
              <a:rPr lang="en-US"/>
              <a:pPr/>
              <a:t>1</a:t>
            </a:fld>
            <a:endParaRPr lang="en-US"/>
          </a:p>
        </p:txBody>
      </p:sp>
      <p:sp>
        <p:nvSpPr>
          <p:cNvPr id="2068" name="Rectangle 20"/>
          <p:cNvSpPr>
            <a:spLocks noChangeArrowheads="1"/>
          </p:cNvSpPr>
          <p:nvPr/>
        </p:nvSpPr>
        <p:spPr bwMode="auto">
          <a:xfrm>
            <a:off x="6350" y="6237288"/>
            <a:ext cx="9105900" cy="360362"/>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067" name="Rectangle 19"/>
          <p:cNvSpPr>
            <a:spLocks noChangeArrowheads="1"/>
          </p:cNvSpPr>
          <p:nvPr/>
        </p:nvSpPr>
        <p:spPr bwMode="auto">
          <a:xfrm>
            <a:off x="0" y="1268413"/>
            <a:ext cx="9140825" cy="360362"/>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053" name="Rectangle 5"/>
          <p:cNvSpPr>
            <a:spLocks noChangeArrowheads="1"/>
          </p:cNvSpPr>
          <p:nvPr/>
        </p:nvSpPr>
        <p:spPr bwMode="auto">
          <a:xfrm>
            <a:off x="0" y="1700213"/>
            <a:ext cx="9144000" cy="4897437"/>
          </a:xfrm>
          <a:prstGeom prst="rect">
            <a:avLst/>
          </a:prstGeom>
          <a:solidFill>
            <a:srgbClr val="333333"/>
          </a:solidFill>
          <a:ln>
            <a:noFill/>
          </a:ln>
          <a:effectLst/>
          <a:extLst>
            <a:ext uri="{91240B29-F687-4F45-9708-019B960494DF}">
              <a14:hiddenLine xmlns:a14="http://schemas.microsoft.com/office/drawing/2010/main" w="9525">
                <a:solidFill>
                  <a:srgbClr val="0099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054" name="Rectangle 6"/>
          <p:cNvSpPr>
            <a:spLocks noChangeArrowheads="1"/>
          </p:cNvSpPr>
          <p:nvPr/>
        </p:nvSpPr>
        <p:spPr bwMode="auto">
          <a:xfrm>
            <a:off x="179512" y="1916113"/>
            <a:ext cx="8856983"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lnSpc>
                <a:spcPct val="90000"/>
              </a:lnSpc>
            </a:pPr>
            <a:r>
              <a:rPr lang="en-AU" sz="4400" dirty="0" smtClean="0">
                <a:solidFill>
                  <a:schemeClr val="bg1"/>
                </a:solidFill>
              </a:rPr>
              <a:t>Network Regulation Rule changes:</a:t>
            </a:r>
          </a:p>
          <a:p>
            <a:pPr algn="ctr">
              <a:lnSpc>
                <a:spcPct val="90000"/>
              </a:lnSpc>
            </a:pPr>
            <a:r>
              <a:rPr lang="en-AU" sz="4400" dirty="0" smtClean="0">
                <a:solidFill>
                  <a:schemeClr val="bg1"/>
                </a:solidFill>
              </a:rPr>
              <a:t>The AEMC’s process</a:t>
            </a:r>
            <a:endParaRPr lang="en-AU" sz="4400" dirty="0">
              <a:solidFill>
                <a:schemeClr val="bg1"/>
              </a:solidFill>
            </a:endParaRPr>
          </a:p>
        </p:txBody>
      </p:sp>
      <p:pic>
        <p:nvPicPr>
          <p:cNvPr id="2056" name="Picture 8" descr="image-strip2"/>
          <p:cNvPicPr>
            <a:picLocks noChangeAspect="1" noChangeArrowheads="1"/>
          </p:cNvPicPr>
          <p:nvPr/>
        </p:nvPicPr>
        <p:blipFill>
          <a:blip r:embed="rId2" cstate="print">
            <a:extLst>
              <a:ext uri="{28A0092B-C50C-407E-A947-70E740481C1C}">
                <a14:useLocalDpi xmlns:a14="http://schemas.microsoft.com/office/drawing/2010/main" val="0"/>
              </a:ext>
            </a:extLst>
          </a:blip>
          <a:srcRect t="818"/>
          <a:stretch>
            <a:fillRect/>
          </a:stretch>
        </p:blipFill>
        <p:spPr bwMode="auto">
          <a:xfrm>
            <a:off x="-3175" y="3695700"/>
            <a:ext cx="9147175" cy="1820863"/>
          </a:xfrm>
          <a:prstGeom prst="rect">
            <a:avLst/>
          </a:prstGeom>
          <a:noFill/>
          <a:extLst>
            <a:ext uri="{909E8E84-426E-40DD-AFC4-6F175D3DCCD1}">
              <a14:hiddenFill xmlns:a14="http://schemas.microsoft.com/office/drawing/2010/main">
                <a:solidFill>
                  <a:srgbClr val="FFFFFF"/>
                </a:solidFill>
              </a14:hiddenFill>
            </a:ext>
          </a:extLst>
        </p:spPr>
      </p:pic>
      <p:sp>
        <p:nvSpPr>
          <p:cNvPr id="2057" name="Line 9"/>
          <p:cNvSpPr>
            <a:spLocks noChangeShapeType="1"/>
          </p:cNvSpPr>
          <p:nvPr/>
        </p:nvSpPr>
        <p:spPr bwMode="auto">
          <a:xfrm>
            <a:off x="0" y="5516563"/>
            <a:ext cx="9144000" cy="0"/>
          </a:xfrm>
          <a:prstGeom prst="line">
            <a:avLst/>
          </a:prstGeom>
          <a:noFill/>
          <a:ln w="101600">
            <a:solidFill>
              <a:srgbClr val="00A4E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2062" name="Picture 14" descr="AEMC_CMY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8725" y="139700"/>
            <a:ext cx="126047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9" name="Rectangle 21"/>
          <p:cNvSpPr>
            <a:spLocks noChangeArrowheads="1"/>
          </p:cNvSpPr>
          <p:nvPr/>
        </p:nvSpPr>
        <p:spPr bwMode="auto">
          <a:xfrm>
            <a:off x="1371600" y="5734050"/>
            <a:ext cx="6400800"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10000"/>
              </a:spcBef>
              <a:spcAft>
                <a:spcPct val="10000"/>
              </a:spcAft>
            </a:pPr>
            <a:r>
              <a:rPr lang="en-AU" sz="1600" b="1" dirty="0" smtClean="0">
                <a:solidFill>
                  <a:schemeClr val="bg1"/>
                </a:solidFill>
              </a:rPr>
              <a:t>Paul Smith</a:t>
            </a:r>
            <a:endParaRPr lang="en-AU" sz="1600" b="1" dirty="0">
              <a:solidFill>
                <a:schemeClr val="bg1"/>
              </a:solidFill>
            </a:endParaRPr>
          </a:p>
          <a:p>
            <a:pPr algn="ctr">
              <a:lnSpc>
                <a:spcPct val="90000"/>
              </a:lnSpc>
              <a:spcBef>
                <a:spcPct val="10000"/>
              </a:spcBef>
              <a:spcAft>
                <a:spcPct val="10000"/>
              </a:spcAft>
            </a:pPr>
            <a:r>
              <a:rPr lang="en-AU" sz="1400" dirty="0" smtClean="0">
                <a:solidFill>
                  <a:schemeClr val="bg1"/>
                </a:solidFill>
              </a:rPr>
              <a:t>Senior Director</a:t>
            </a:r>
            <a:endParaRPr lang="en-AU" sz="1400" dirty="0">
              <a:solidFill>
                <a:schemeClr val="bg1"/>
              </a:solidFill>
            </a:endParaRPr>
          </a:p>
          <a:p>
            <a:pPr algn="ctr">
              <a:lnSpc>
                <a:spcPct val="90000"/>
              </a:lnSpc>
              <a:spcBef>
                <a:spcPct val="10000"/>
              </a:spcBef>
              <a:spcAft>
                <a:spcPct val="10000"/>
              </a:spcAft>
            </a:pPr>
            <a:r>
              <a:rPr lang="en-AU" sz="1400" dirty="0">
                <a:solidFill>
                  <a:schemeClr val="bg1"/>
                </a:solidFill>
              </a:rPr>
              <a:t>AUSTRALIAN ENERGY MARKET COMMISSION</a:t>
            </a:r>
          </a:p>
        </p:txBody>
      </p:sp>
      <p:sp>
        <p:nvSpPr>
          <p:cNvPr id="2070" name="Rectangle 22"/>
          <p:cNvSpPr>
            <a:spLocks noChangeArrowheads="1"/>
          </p:cNvSpPr>
          <p:nvPr/>
        </p:nvSpPr>
        <p:spPr bwMode="auto">
          <a:xfrm>
            <a:off x="900113" y="3213100"/>
            <a:ext cx="77724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lnSpc>
                <a:spcPct val="90000"/>
              </a:lnSpc>
            </a:pPr>
            <a:r>
              <a:rPr lang="en-AU" sz="1800" dirty="0" smtClean="0">
                <a:solidFill>
                  <a:schemeClr val="bg1"/>
                </a:solidFill>
              </a:rPr>
              <a:t>Brisbane Public Forum, 23 November 2011</a:t>
            </a:r>
            <a:endParaRPr lang="en-AU"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AEMC</a:t>
            </a:r>
          </a:p>
        </p:txBody>
      </p:sp>
      <p:sp>
        <p:nvSpPr>
          <p:cNvPr id="5" name="Slide Number Placeholder 5"/>
          <p:cNvSpPr>
            <a:spLocks noGrp="1"/>
          </p:cNvSpPr>
          <p:nvPr>
            <p:ph type="sldNum" sz="quarter" idx="12"/>
          </p:nvPr>
        </p:nvSpPr>
        <p:spPr/>
        <p:txBody>
          <a:bodyPr/>
          <a:lstStyle/>
          <a:p>
            <a:r>
              <a:rPr lang="en-US" dirty="0">
                <a:solidFill>
                  <a:srgbClr val="000000"/>
                </a:solidFill>
              </a:rPr>
              <a:t>PAGE </a:t>
            </a:r>
            <a:fld id="{DB3549CC-668A-4C19-84DF-3AC5D0379F14}" type="slidenum">
              <a:rPr lang="en-US">
                <a:solidFill>
                  <a:srgbClr val="000000"/>
                </a:solidFill>
              </a:rPr>
              <a:pPr/>
              <a:t>2</a:t>
            </a:fld>
            <a:endParaRPr lang="en-US" dirty="0">
              <a:solidFill>
                <a:srgbClr val="000000"/>
              </a:solidFill>
            </a:endParaRPr>
          </a:p>
        </p:txBody>
      </p:sp>
      <p:sp>
        <p:nvSpPr>
          <p:cNvPr id="40962" name="Rectangle 2"/>
          <p:cNvSpPr>
            <a:spLocks noGrp="1" noChangeArrowheads="1"/>
          </p:cNvSpPr>
          <p:nvPr>
            <p:ph type="title"/>
          </p:nvPr>
        </p:nvSpPr>
        <p:spPr>
          <a:xfrm>
            <a:off x="179512" y="279400"/>
            <a:ext cx="8518401" cy="1143000"/>
          </a:xfrm>
        </p:spPr>
        <p:txBody>
          <a:bodyPr/>
          <a:lstStyle/>
          <a:p>
            <a:r>
              <a:rPr lang="en-US" dirty="0" smtClean="0"/>
              <a:t>Network Regulation Rule changes</a:t>
            </a:r>
            <a:endParaRPr lang="en-US" dirty="0"/>
          </a:p>
        </p:txBody>
      </p:sp>
      <p:sp>
        <p:nvSpPr>
          <p:cNvPr id="40963" name="Rectangle 3"/>
          <p:cNvSpPr>
            <a:spLocks noGrp="1" noChangeArrowheads="1"/>
          </p:cNvSpPr>
          <p:nvPr>
            <p:ph type="body" idx="1"/>
          </p:nvPr>
        </p:nvSpPr>
        <p:spPr>
          <a:xfrm>
            <a:off x="179512" y="1628800"/>
            <a:ext cx="8784976" cy="4896544"/>
          </a:xfrm>
        </p:spPr>
        <p:txBody>
          <a:bodyPr/>
          <a:lstStyle/>
          <a:p>
            <a:r>
              <a:rPr lang="en-AU" sz="2200" dirty="0" smtClean="0"/>
              <a:t>The AER is proposing changes to three main areas of the electricity rules relating to network regulation:</a:t>
            </a:r>
          </a:p>
          <a:p>
            <a:pPr lvl="1"/>
            <a:r>
              <a:rPr lang="en-AU" sz="2200" dirty="0" smtClean="0"/>
              <a:t>The approach to setting </a:t>
            </a:r>
            <a:r>
              <a:rPr lang="en-AU" sz="2200" dirty="0" err="1" smtClean="0"/>
              <a:t>opex</a:t>
            </a:r>
            <a:r>
              <a:rPr lang="en-AU" sz="2200" dirty="0" smtClean="0"/>
              <a:t> and </a:t>
            </a:r>
            <a:r>
              <a:rPr lang="en-AU" sz="2200" dirty="0" err="1" smtClean="0"/>
              <a:t>capex</a:t>
            </a:r>
            <a:r>
              <a:rPr lang="en-AU" sz="2200" dirty="0" smtClean="0"/>
              <a:t> allowances, and the incentives to spend </a:t>
            </a:r>
            <a:r>
              <a:rPr lang="en-AU" sz="2200" dirty="0" err="1" smtClean="0"/>
              <a:t>capex</a:t>
            </a:r>
            <a:r>
              <a:rPr lang="en-AU" sz="2200" dirty="0" smtClean="0"/>
              <a:t> efficiently</a:t>
            </a:r>
          </a:p>
          <a:p>
            <a:pPr lvl="1"/>
            <a:r>
              <a:rPr lang="en-AU" sz="2200" dirty="0" smtClean="0"/>
              <a:t>How the cost of capital is set</a:t>
            </a:r>
          </a:p>
          <a:p>
            <a:pPr lvl="1"/>
            <a:r>
              <a:rPr lang="en-AU" sz="2200" dirty="0" smtClean="0"/>
              <a:t>The process for a revenue determination</a:t>
            </a:r>
          </a:p>
          <a:p>
            <a:r>
              <a:rPr lang="en-AU" sz="2200" dirty="0" smtClean="0"/>
              <a:t>The AER’s proposals with regard to the cost of capital would also apply to the gas rules</a:t>
            </a:r>
          </a:p>
          <a:p>
            <a:r>
              <a:rPr lang="en-AU" sz="2200" dirty="0" smtClean="0"/>
              <a:t>The Energy Users Rule Change Committee is proposing changes to the calculation of the debt risk premium for electricity network businesses to more closely reflect companies’ actual debt costs</a:t>
            </a:r>
          </a:p>
        </p:txBody>
      </p:sp>
    </p:spTree>
    <p:extLst>
      <p:ext uri="{BB962C8B-B14F-4D97-AF65-F5344CB8AC3E}">
        <p14:creationId xmlns:p14="http://schemas.microsoft.com/office/powerpoint/2010/main" val="2520272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AEMC</a:t>
            </a:r>
          </a:p>
        </p:txBody>
      </p:sp>
      <p:sp>
        <p:nvSpPr>
          <p:cNvPr id="5" name="Slide Number Placeholder 5"/>
          <p:cNvSpPr>
            <a:spLocks noGrp="1"/>
          </p:cNvSpPr>
          <p:nvPr>
            <p:ph type="sldNum" sz="quarter" idx="12"/>
          </p:nvPr>
        </p:nvSpPr>
        <p:spPr/>
        <p:txBody>
          <a:bodyPr/>
          <a:lstStyle/>
          <a:p>
            <a:r>
              <a:rPr lang="en-US" dirty="0">
                <a:solidFill>
                  <a:srgbClr val="000000"/>
                </a:solidFill>
              </a:rPr>
              <a:t>PAGE </a:t>
            </a:r>
            <a:fld id="{DB3549CC-668A-4C19-84DF-3AC5D0379F14}" type="slidenum">
              <a:rPr lang="en-US">
                <a:solidFill>
                  <a:srgbClr val="000000"/>
                </a:solidFill>
              </a:rPr>
              <a:pPr/>
              <a:t>3</a:t>
            </a:fld>
            <a:endParaRPr lang="en-US" dirty="0">
              <a:solidFill>
                <a:srgbClr val="000000"/>
              </a:solidFill>
            </a:endParaRPr>
          </a:p>
        </p:txBody>
      </p:sp>
      <p:sp>
        <p:nvSpPr>
          <p:cNvPr id="40962" name="Rectangle 2"/>
          <p:cNvSpPr>
            <a:spLocks noGrp="1" noChangeArrowheads="1"/>
          </p:cNvSpPr>
          <p:nvPr>
            <p:ph type="title"/>
          </p:nvPr>
        </p:nvSpPr>
        <p:spPr>
          <a:xfrm>
            <a:off x="179512" y="279400"/>
            <a:ext cx="8518401" cy="1143000"/>
          </a:xfrm>
        </p:spPr>
        <p:txBody>
          <a:bodyPr/>
          <a:lstStyle/>
          <a:p>
            <a:r>
              <a:rPr lang="en-US" dirty="0" smtClean="0"/>
              <a:t>Consolidating the rule change proposals</a:t>
            </a:r>
            <a:endParaRPr lang="en-US" dirty="0"/>
          </a:p>
        </p:txBody>
      </p:sp>
      <p:sp>
        <p:nvSpPr>
          <p:cNvPr id="40963" name="Rectangle 3"/>
          <p:cNvSpPr>
            <a:spLocks noGrp="1" noChangeArrowheads="1"/>
          </p:cNvSpPr>
          <p:nvPr>
            <p:ph type="body" idx="1"/>
          </p:nvPr>
        </p:nvSpPr>
        <p:spPr>
          <a:xfrm>
            <a:off x="179512" y="1628800"/>
            <a:ext cx="8784976" cy="4896544"/>
          </a:xfrm>
        </p:spPr>
        <p:txBody>
          <a:bodyPr/>
          <a:lstStyle/>
          <a:p>
            <a:r>
              <a:rPr lang="en-AU" sz="2200" dirty="0" smtClean="0"/>
              <a:t>We have used our power under the Law to consolidate the proposals relating to the electricity rules from the AER and the Energy Users Rule Change Committee</a:t>
            </a:r>
          </a:p>
          <a:p>
            <a:r>
              <a:rPr lang="en-AU" sz="2200" dirty="0" smtClean="0"/>
              <a:t>This means they are treated as a single rule change proposal, and will have the same Draft and Final Determinations</a:t>
            </a:r>
          </a:p>
          <a:p>
            <a:r>
              <a:rPr lang="en-AU" sz="2200" dirty="0" smtClean="0"/>
              <a:t>The AER’s proposed changes to the cost of capital provisions for gas network businesses remains a separate rule change proposal</a:t>
            </a:r>
          </a:p>
          <a:p>
            <a:r>
              <a:rPr lang="en-AU" sz="2200" dirty="0" smtClean="0"/>
              <a:t>However, given the cost of capital proposals cover the same types of issues, and part of the premise of the AER’s proposal is greater consistency across gas and electricity, we intend to consider the gas proposals on the same timetable as the electricity proposals</a:t>
            </a:r>
          </a:p>
        </p:txBody>
      </p:sp>
    </p:spTree>
    <p:extLst>
      <p:ext uri="{BB962C8B-B14F-4D97-AF65-F5344CB8AC3E}">
        <p14:creationId xmlns:p14="http://schemas.microsoft.com/office/powerpoint/2010/main" val="199811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AEMC</a:t>
            </a:r>
          </a:p>
        </p:txBody>
      </p:sp>
      <p:sp>
        <p:nvSpPr>
          <p:cNvPr id="5" name="Slide Number Placeholder 5"/>
          <p:cNvSpPr>
            <a:spLocks noGrp="1"/>
          </p:cNvSpPr>
          <p:nvPr>
            <p:ph type="sldNum" sz="quarter" idx="12"/>
          </p:nvPr>
        </p:nvSpPr>
        <p:spPr/>
        <p:txBody>
          <a:bodyPr/>
          <a:lstStyle/>
          <a:p>
            <a:r>
              <a:rPr lang="en-US" dirty="0">
                <a:solidFill>
                  <a:srgbClr val="000000"/>
                </a:solidFill>
              </a:rPr>
              <a:t>PAGE </a:t>
            </a:r>
            <a:fld id="{DB3549CC-668A-4C19-84DF-3AC5D0379F14}" type="slidenum">
              <a:rPr lang="en-US">
                <a:solidFill>
                  <a:srgbClr val="000000"/>
                </a:solidFill>
              </a:rPr>
              <a:pPr/>
              <a:t>4</a:t>
            </a:fld>
            <a:endParaRPr lang="en-US" dirty="0">
              <a:solidFill>
                <a:srgbClr val="000000"/>
              </a:solidFill>
            </a:endParaRPr>
          </a:p>
        </p:txBody>
      </p:sp>
      <p:sp>
        <p:nvSpPr>
          <p:cNvPr id="40962" name="Rectangle 2"/>
          <p:cNvSpPr>
            <a:spLocks noGrp="1" noChangeArrowheads="1"/>
          </p:cNvSpPr>
          <p:nvPr>
            <p:ph type="title"/>
          </p:nvPr>
        </p:nvSpPr>
        <p:spPr>
          <a:xfrm>
            <a:off x="179512" y="279400"/>
            <a:ext cx="8518401" cy="1143000"/>
          </a:xfrm>
        </p:spPr>
        <p:txBody>
          <a:bodyPr/>
          <a:lstStyle/>
          <a:p>
            <a:r>
              <a:rPr lang="en-AU" dirty="0" smtClean="0"/>
              <a:t>The AEMC’s process</a:t>
            </a:r>
            <a:endParaRPr lang="en-US" dirty="0"/>
          </a:p>
        </p:txBody>
      </p:sp>
      <p:sp>
        <p:nvSpPr>
          <p:cNvPr id="40963" name="Rectangle 3"/>
          <p:cNvSpPr>
            <a:spLocks noGrp="1" noChangeArrowheads="1"/>
          </p:cNvSpPr>
          <p:nvPr>
            <p:ph type="body" idx="1"/>
          </p:nvPr>
        </p:nvSpPr>
        <p:spPr>
          <a:xfrm>
            <a:off x="179512" y="1628800"/>
            <a:ext cx="8507288" cy="4821213"/>
          </a:xfrm>
        </p:spPr>
        <p:txBody>
          <a:bodyPr/>
          <a:lstStyle/>
          <a:p>
            <a:r>
              <a:rPr lang="en-AU" dirty="0" smtClean="0"/>
              <a:t>We have added additional consultation compared to the standard rule change process given the breadth and complexity of the issues</a:t>
            </a:r>
          </a:p>
          <a:p>
            <a:r>
              <a:rPr lang="en-AU" dirty="0" smtClean="0"/>
              <a:t>Current consultation ends on 8 December</a:t>
            </a:r>
          </a:p>
          <a:p>
            <a:r>
              <a:rPr lang="en-AU" dirty="0" smtClean="0"/>
              <a:t>A Directions paper will be issued in late February (this is the additional non-statutory consultation)</a:t>
            </a:r>
          </a:p>
          <a:p>
            <a:r>
              <a:rPr lang="en-AU" dirty="0" smtClean="0"/>
              <a:t>A Draft determination is due to be made in July (</a:t>
            </a:r>
            <a:r>
              <a:rPr lang="en-AU" dirty="0" err="1" smtClean="0"/>
              <a:t>inc</a:t>
            </a:r>
            <a:r>
              <a:rPr lang="en-AU" dirty="0" smtClean="0"/>
              <a:t> draft Rules)</a:t>
            </a:r>
          </a:p>
          <a:p>
            <a:r>
              <a:rPr lang="en-AU" dirty="0" smtClean="0"/>
              <a:t>A Final determination is expected to be made in October (</a:t>
            </a:r>
            <a:r>
              <a:rPr lang="en-AU" dirty="0" err="1" smtClean="0"/>
              <a:t>inc</a:t>
            </a:r>
            <a:r>
              <a:rPr lang="en-AU" dirty="0" smtClean="0"/>
              <a:t> final Rules)</a:t>
            </a:r>
          </a:p>
          <a:p>
            <a:r>
              <a:rPr lang="en-AU" dirty="0" smtClean="0"/>
              <a:t>We will be facilitating other opportunities for stakeholder input during the process through public </a:t>
            </a:r>
            <a:r>
              <a:rPr lang="en-AU" dirty="0" err="1" smtClean="0"/>
              <a:t>fora</a:t>
            </a:r>
            <a:r>
              <a:rPr lang="en-AU" dirty="0" smtClean="0"/>
              <a:t> and other meetings</a:t>
            </a:r>
          </a:p>
        </p:txBody>
      </p:sp>
    </p:spTree>
    <p:extLst>
      <p:ext uri="{BB962C8B-B14F-4D97-AF65-F5344CB8AC3E}">
        <p14:creationId xmlns:p14="http://schemas.microsoft.com/office/powerpoint/2010/main" val="340100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AEMC’s Approach / Outcomes</a:t>
            </a:r>
            <a:endParaRPr lang="en-AU" dirty="0"/>
          </a:p>
        </p:txBody>
      </p:sp>
      <p:sp>
        <p:nvSpPr>
          <p:cNvPr id="3" name="Content Placeholder 2"/>
          <p:cNvSpPr>
            <a:spLocks noGrp="1"/>
          </p:cNvSpPr>
          <p:nvPr>
            <p:ph idx="1"/>
          </p:nvPr>
        </p:nvSpPr>
        <p:spPr/>
        <p:txBody>
          <a:bodyPr/>
          <a:lstStyle/>
          <a:p>
            <a:r>
              <a:rPr lang="en-AU" dirty="0"/>
              <a:t>We are currently in listening mode to understand stakeholders’ views</a:t>
            </a:r>
          </a:p>
          <a:p>
            <a:r>
              <a:rPr lang="en-AU" dirty="0" smtClean="0"/>
              <a:t>The process will not necessarily result in changes – we will consider first how the current arrangements are working, and whether there is any need for change</a:t>
            </a:r>
          </a:p>
          <a:p>
            <a:r>
              <a:rPr lang="en-AU" dirty="0" smtClean="0"/>
              <a:t>The possible Rule changes arising out of the process are limited – restricted to problems raised by proponents (preferred Rule power)</a:t>
            </a:r>
          </a:p>
          <a:p>
            <a:endParaRPr lang="en-AU" dirty="0" smtClean="0"/>
          </a:p>
          <a:p>
            <a:endParaRPr lang="en-AU" dirty="0"/>
          </a:p>
        </p:txBody>
      </p:sp>
      <p:sp>
        <p:nvSpPr>
          <p:cNvPr id="4" name="Date Placeholder 3"/>
          <p:cNvSpPr>
            <a:spLocks noGrp="1"/>
          </p:cNvSpPr>
          <p:nvPr>
            <p:ph type="dt" sz="half" idx="10"/>
          </p:nvPr>
        </p:nvSpPr>
        <p:spPr/>
        <p:txBody>
          <a:bodyPr/>
          <a:lstStyle/>
          <a:p>
            <a:r>
              <a:rPr lang="en-US" smtClean="0">
                <a:solidFill>
                  <a:srgbClr val="000000"/>
                </a:solidFill>
              </a:rPr>
              <a:t>AEMC</a:t>
            </a:r>
            <a:endParaRPr lang="en-US" dirty="0">
              <a:solidFill>
                <a:srgbClr val="000000"/>
              </a:solidFill>
            </a:endParaRPr>
          </a:p>
        </p:txBody>
      </p:sp>
      <p:sp>
        <p:nvSpPr>
          <p:cNvPr id="5" name="Slide Number Placeholder 4"/>
          <p:cNvSpPr>
            <a:spLocks noGrp="1"/>
          </p:cNvSpPr>
          <p:nvPr>
            <p:ph type="sldNum" sz="quarter" idx="12"/>
          </p:nvPr>
        </p:nvSpPr>
        <p:spPr/>
        <p:txBody>
          <a:bodyPr/>
          <a:lstStyle/>
          <a:p>
            <a:r>
              <a:rPr lang="en-US" smtClean="0">
                <a:solidFill>
                  <a:srgbClr val="000000"/>
                </a:solidFill>
              </a:rPr>
              <a:t>PAGE </a:t>
            </a:r>
            <a:fld id="{BAFD6154-E250-430D-A90E-8D55B7D43D10}" type="slidenum">
              <a:rPr lang="en-US" smtClean="0">
                <a:solidFill>
                  <a:srgbClr val="000000"/>
                </a:solidFill>
              </a:rPr>
              <a:pPr/>
              <a:t>5</a:t>
            </a:fld>
            <a:endParaRPr lang="en-US" dirty="0">
              <a:solidFill>
                <a:srgbClr val="000000"/>
              </a:solidFill>
            </a:endParaRPr>
          </a:p>
        </p:txBody>
      </p:sp>
    </p:spTree>
    <p:extLst>
      <p:ext uri="{BB962C8B-B14F-4D97-AF65-F5344CB8AC3E}">
        <p14:creationId xmlns:p14="http://schemas.microsoft.com/office/powerpoint/2010/main" val="1629371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AEMC</a:t>
            </a:r>
          </a:p>
        </p:txBody>
      </p:sp>
      <p:sp>
        <p:nvSpPr>
          <p:cNvPr id="5" name="Slide Number Placeholder 5"/>
          <p:cNvSpPr>
            <a:spLocks noGrp="1"/>
          </p:cNvSpPr>
          <p:nvPr>
            <p:ph type="sldNum" sz="quarter" idx="12"/>
          </p:nvPr>
        </p:nvSpPr>
        <p:spPr/>
        <p:txBody>
          <a:bodyPr/>
          <a:lstStyle/>
          <a:p>
            <a:r>
              <a:rPr lang="en-US" dirty="0">
                <a:solidFill>
                  <a:srgbClr val="000000"/>
                </a:solidFill>
              </a:rPr>
              <a:t>PAGE </a:t>
            </a:r>
            <a:fld id="{DB3549CC-668A-4C19-84DF-3AC5D0379F14}" type="slidenum">
              <a:rPr lang="en-US">
                <a:solidFill>
                  <a:srgbClr val="000000"/>
                </a:solidFill>
              </a:rPr>
              <a:pPr/>
              <a:t>6</a:t>
            </a:fld>
            <a:endParaRPr lang="en-US" dirty="0">
              <a:solidFill>
                <a:srgbClr val="000000"/>
              </a:solidFill>
            </a:endParaRPr>
          </a:p>
        </p:txBody>
      </p:sp>
      <p:sp>
        <p:nvSpPr>
          <p:cNvPr id="40962" name="Rectangle 2"/>
          <p:cNvSpPr>
            <a:spLocks noGrp="1" noChangeArrowheads="1"/>
          </p:cNvSpPr>
          <p:nvPr>
            <p:ph type="title"/>
          </p:nvPr>
        </p:nvSpPr>
        <p:spPr>
          <a:xfrm>
            <a:off x="107504" y="279400"/>
            <a:ext cx="8590409" cy="1143000"/>
          </a:xfrm>
        </p:spPr>
        <p:txBody>
          <a:bodyPr/>
          <a:lstStyle/>
          <a:p>
            <a:r>
              <a:rPr lang="en-AU" dirty="0" smtClean="0"/>
              <a:t>Stakeholder Input</a:t>
            </a:r>
            <a:endParaRPr lang="en-US" dirty="0"/>
          </a:p>
        </p:txBody>
      </p:sp>
      <p:sp>
        <p:nvSpPr>
          <p:cNvPr id="40963" name="Rectangle 3"/>
          <p:cNvSpPr>
            <a:spLocks noGrp="1" noChangeArrowheads="1"/>
          </p:cNvSpPr>
          <p:nvPr>
            <p:ph type="body" idx="1"/>
          </p:nvPr>
        </p:nvSpPr>
        <p:spPr>
          <a:xfrm>
            <a:off x="107504" y="1628800"/>
            <a:ext cx="8579296" cy="4821213"/>
          </a:xfrm>
        </p:spPr>
        <p:txBody>
          <a:bodyPr/>
          <a:lstStyle/>
          <a:p>
            <a:r>
              <a:rPr lang="en-AU" dirty="0" smtClean="0"/>
              <a:t>We would encourage all stakeholders to provide as much information and analysis as possible to support their views</a:t>
            </a:r>
          </a:p>
          <a:p>
            <a:r>
              <a:rPr lang="en-AU" dirty="0" smtClean="0"/>
              <a:t>We would particularly welcome quantitative analysis of outcomes under the current rules</a:t>
            </a:r>
          </a:p>
          <a:p>
            <a:r>
              <a:rPr lang="en-AU" dirty="0" smtClean="0"/>
              <a:t>In addition to considering stakeholder’s comments the AEMC will be undertaking a range of analysis to inform our assessment of the proposals</a:t>
            </a:r>
          </a:p>
        </p:txBody>
      </p:sp>
    </p:spTree>
    <p:extLst>
      <p:ext uri="{BB962C8B-B14F-4D97-AF65-F5344CB8AC3E}">
        <p14:creationId xmlns:p14="http://schemas.microsoft.com/office/powerpoint/2010/main" val="2791257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AEMC</a:t>
            </a:r>
          </a:p>
        </p:txBody>
      </p:sp>
      <p:sp>
        <p:nvSpPr>
          <p:cNvPr id="5" name="Slide Number Placeholder 5"/>
          <p:cNvSpPr>
            <a:spLocks noGrp="1"/>
          </p:cNvSpPr>
          <p:nvPr>
            <p:ph type="sldNum" sz="quarter" idx="12"/>
          </p:nvPr>
        </p:nvSpPr>
        <p:spPr/>
        <p:txBody>
          <a:bodyPr/>
          <a:lstStyle/>
          <a:p>
            <a:r>
              <a:rPr lang="en-US" dirty="0">
                <a:solidFill>
                  <a:srgbClr val="000000"/>
                </a:solidFill>
              </a:rPr>
              <a:t>PAGE </a:t>
            </a:r>
            <a:fld id="{DB3549CC-668A-4C19-84DF-3AC5D0379F14}" type="slidenum">
              <a:rPr lang="en-US">
                <a:solidFill>
                  <a:srgbClr val="000000"/>
                </a:solidFill>
              </a:rPr>
              <a:pPr/>
              <a:t>7</a:t>
            </a:fld>
            <a:endParaRPr lang="en-US" dirty="0">
              <a:solidFill>
                <a:srgbClr val="000000"/>
              </a:solidFill>
            </a:endParaRPr>
          </a:p>
        </p:txBody>
      </p:sp>
      <p:sp>
        <p:nvSpPr>
          <p:cNvPr id="40962" name="Rectangle 2"/>
          <p:cNvSpPr>
            <a:spLocks noGrp="1" noChangeArrowheads="1"/>
          </p:cNvSpPr>
          <p:nvPr>
            <p:ph type="title"/>
          </p:nvPr>
        </p:nvSpPr>
        <p:spPr>
          <a:xfrm>
            <a:off x="107504" y="279400"/>
            <a:ext cx="8590409" cy="1143000"/>
          </a:xfrm>
        </p:spPr>
        <p:txBody>
          <a:bodyPr/>
          <a:lstStyle/>
          <a:p>
            <a:r>
              <a:rPr lang="en-AU" dirty="0" smtClean="0"/>
              <a:t>The MEU’s rule change proposal</a:t>
            </a:r>
            <a:endParaRPr lang="en-US" dirty="0"/>
          </a:p>
        </p:txBody>
      </p:sp>
      <p:sp>
        <p:nvSpPr>
          <p:cNvPr id="40963" name="Rectangle 3"/>
          <p:cNvSpPr>
            <a:spLocks noGrp="1" noChangeArrowheads="1"/>
          </p:cNvSpPr>
          <p:nvPr>
            <p:ph type="body" idx="1"/>
          </p:nvPr>
        </p:nvSpPr>
        <p:spPr>
          <a:xfrm>
            <a:off x="107504" y="1628800"/>
            <a:ext cx="8579296" cy="4821213"/>
          </a:xfrm>
        </p:spPr>
        <p:txBody>
          <a:bodyPr/>
          <a:lstStyle/>
          <a:p>
            <a:r>
              <a:rPr lang="en-AU" dirty="0" smtClean="0"/>
              <a:t>We have received a further rule change proposal from the Major Energy Users about network regulation issues. The proposal covers the electricity and gas rules</a:t>
            </a:r>
          </a:p>
          <a:p>
            <a:r>
              <a:rPr lang="en-AU" dirty="0" smtClean="0"/>
              <a:t>The MEU requested that the proposal be considered as part of the process for considering the AER’s rule change proposals</a:t>
            </a:r>
          </a:p>
          <a:p>
            <a:r>
              <a:rPr lang="en-AU" dirty="0" smtClean="0"/>
              <a:t>We will be making a decision in the next couple of weeks about whether and when to initiate the MEU’s proposal, and the process that we will follow to consider the proposal</a:t>
            </a:r>
          </a:p>
        </p:txBody>
      </p:sp>
    </p:spTree>
    <p:extLst>
      <p:ext uri="{BB962C8B-B14F-4D97-AF65-F5344CB8AC3E}">
        <p14:creationId xmlns:p14="http://schemas.microsoft.com/office/powerpoint/2010/main" val="2684051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1254</TotalTime>
  <Words>1044</Words>
  <Application>Microsoft Office PowerPoint</Application>
  <PresentationFormat>On-screen Show (4:3)</PresentationFormat>
  <Paragraphs>73</Paragraphs>
  <Slides>7</Slides>
  <Notes>5</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Default Design</vt:lpstr>
      <vt:lpstr>5_Default Design</vt:lpstr>
      <vt:lpstr>PowerPoint Presentation</vt:lpstr>
      <vt:lpstr>Network Regulation Rule changes</vt:lpstr>
      <vt:lpstr>Consolidating the rule change proposals</vt:lpstr>
      <vt:lpstr>The AEMC’s process</vt:lpstr>
      <vt:lpstr>AEMC’s Approach / Outcomes</vt:lpstr>
      <vt:lpstr>Stakeholder Input</vt:lpstr>
      <vt:lpstr>The MEU’s rule change proposal</vt:lpstr>
    </vt:vector>
  </TitlesOfParts>
  <Company>Businesswriters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Justine Burke</dc:creator>
  <cp:lastModifiedBy>Richard Khoe</cp:lastModifiedBy>
  <cp:revision>65</cp:revision>
  <cp:lastPrinted>2011-11-14T21:59:44Z</cp:lastPrinted>
  <dcterms:created xsi:type="dcterms:W3CDTF">2008-11-11T02:18:45Z</dcterms:created>
  <dcterms:modified xsi:type="dcterms:W3CDTF">2011-11-16T02:51:18Z</dcterms:modified>
</cp:coreProperties>
</file>